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58" r:id="rId4"/>
    <p:sldId id="257" r:id="rId5"/>
    <p:sldId id="260" r:id="rId6"/>
    <p:sldId id="259" r:id="rId7"/>
    <p:sldId id="261" r:id="rId8"/>
    <p:sldId id="262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421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FBAE0-AF91-46E1-855F-D5CAA86769FF}" type="datetimeFigureOut">
              <a:rPr lang="en-US" smtClean="0"/>
              <a:pPr/>
              <a:t>8/2/2013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C3207-3C61-416C-9C6B-893263AC81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FBAE0-AF91-46E1-855F-D5CAA86769FF}" type="datetimeFigureOut">
              <a:rPr lang="en-US" smtClean="0"/>
              <a:pPr/>
              <a:t>8/2/2013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C3207-3C61-416C-9C6B-893263AC81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FBAE0-AF91-46E1-855F-D5CAA86769FF}" type="datetimeFigureOut">
              <a:rPr lang="en-US" smtClean="0"/>
              <a:pPr/>
              <a:t>8/2/2013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C3207-3C61-416C-9C6B-893263AC81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FBAE0-AF91-46E1-855F-D5CAA86769FF}" type="datetimeFigureOut">
              <a:rPr lang="en-US" smtClean="0"/>
              <a:pPr/>
              <a:t>8/2/2013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C3207-3C61-416C-9C6B-893263AC81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FBAE0-AF91-46E1-855F-D5CAA86769FF}" type="datetimeFigureOut">
              <a:rPr lang="en-US" smtClean="0"/>
              <a:pPr/>
              <a:t>8/2/2013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C3207-3C61-416C-9C6B-893263AC81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FBAE0-AF91-46E1-855F-D5CAA86769FF}" type="datetimeFigureOut">
              <a:rPr lang="en-US" smtClean="0"/>
              <a:pPr/>
              <a:t>8/2/2013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C3207-3C61-416C-9C6B-893263AC81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FBAE0-AF91-46E1-855F-D5CAA86769FF}" type="datetimeFigureOut">
              <a:rPr lang="en-US" smtClean="0"/>
              <a:pPr/>
              <a:t>8/2/2013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C3207-3C61-416C-9C6B-893263AC81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FBAE0-AF91-46E1-855F-D5CAA86769FF}" type="datetimeFigureOut">
              <a:rPr lang="en-US" smtClean="0"/>
              <a:pPr/>
              <a:t>8/2/2013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C3207-3C61-416C-9C6B-893263AC81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FBAE0-AF91-46E1-855F-D5CAA86769FF}" type="datetimeFigureOut">
              <a:rPr lang="en-US" smtClean="0"/>
              <a:pPr/>
              <a:t>8/2/2013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C3207-3C61-416C-9C6B-893263AC81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FBAE0-AF91-46E1-855F-D5CAA86769FF}" type="datetimeFigureOut">
              <a:rPr lang="en-US" smtClean="0"/>
              <a:pPr/>
              <a:t>8/2/2013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C3207-3C61-416C-9C6B-893263AC81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FBAE0-AF91-46E1-855F-D5CAA86769FF}" type="datetimeFigureOut">
              <a:rPr lang="en-US" smtClean="0"/>
              <a:pPr/>
              <a:t>8/2/2013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C3207-3C61-416C-9C6B-893263AC81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3FBAE0-AF91-46E1-855F-D5CAA86769FF}" type="datetimeFigureOut">
              <a:rPr lang="en-US" smtClean="0"/>
              <a:pPr/>
              <a:t>8/2/2013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6C3207-3C61-416C-9C6B-893263AC81D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Contact model library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Description of Scenarios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Scenario 1:</a:t>
            </a:r>
          </a:p>
          <a:p>
            <a:pPr lvl="1"/>
            <a:r>
              <a:rPr lang="en-US" dirty="0" smtClean="0"/>
              <a:t>Two frames</a:t>
            </a:r>
          </a:p>
          <a:p>
            <a:pPr lvl="2"/>
            <a:r>
              <a:rPr lang="en-US" dirty="0" smtClean="0"/>
              <a:t>Frame 1: Bodies not in contact</a:t>
            </a:r>
          </a:p>
          <a:p>
            <a:pPr lvl="2"/>
            <a:r>
              <a:rPr lang="en-US" dirty="0" smtClean="0"/>
              <a:t>Frame 2: Bodies in </a:t>
            </a:r>
            <a:r>
              <a:rPr lang="en-US" dirty="0" smtClean="0"/>
              <a:t>contact</a:t>
            </a:r>
          </a:p>
          <a:p>
            <a:pPr lvl="2"/>
            <a:r>
              <a:rPr lang="en-US" dirty="0" smtClean="0"/>
              <a:t>Model_1_Scenario_1, Model_2_Scenario_1, </a:t>
            </a:r>
            <a:r>
              <a:rPr lang="en-US" dirty="0" smtClean="0"/>
              <a:t>Model_3_Scenario_1</a:t>
            </a:r>
            <a:endParaRPr lang="en-US" dirty="0" smtClean="0"/>
          </a:p>
          <a:p>
            <a:r>
              <a:rPr lang="en-US" dirty="0" smtClean="0"/>
              <a:t>Scenario 2:</a:t>
            </a:r>
          </a:p>
          <a:p>
            <a:pPr lvl="1"/>
            <a:r>
              <a:rPr lang="en-US" dirty="0" smtClean="0"/>
              <a:t>Two frames</a:t>
            </a:r>
          </a:p>
          <a:p>
            <a:pPr lvl="2"/>
            <a:r>
              <a:rPr lang="en-US" dirty="0" smtClean="0"/>
              <a:t>Frame 1: Bodies in contact</a:t>
            </a:r>
          </a:p>
          <a:p>
            <a:pPr lvl="2"/>
            <a:r>
              <a:rPr lang="en-US" dirty="0" smtClean="0"/>
              <a:t>Frame 2: Bodies in contact, but one or both bodies move </a:t>
            </a:r>
            <a:r>
              <a:rPr lang="en-US" dirty="0" smtClean="0"/>
              <a:t>slightly</a:t>
            </a:r>
          </a:p>
          <a:p>
            <a:pPr lvl="2"/>
            <a:r>
              <a:rPr lang="en-US" dirty="0" smtClean="0"/>
              <a:t>Model_1_Scenario_2</a:t>
            </a:r>
            <a:r>
              <a:rPr lang="en-US" dirty="0" smtClean="0"/>
              <a:t>, </a:t>
            </a:r>
            <a:r>
              <a:rPr lang="en-US" dirty="0" smtClean="0"/>
              <a:t>Model_2_Scenario_2</a:t>
            </a:r>
            <a:r>
              <a:rPr lang="en-US" dirty="0" smtClean="0"/>
              <a:t>, </a:t>
            </a:r>
            <a:r>
              <a:rPr lang="en-US" dirty="0" smtClean="0"/>
              <a:t>Model_3_Scenario_2</a:t>
            </a:r>
          </a:p>
          <a:p>
            <a:r>
              <a:rPr lang="en-US" dirty="0" smtClean="0"/>
              <a:t>Scenario 1 and 2 use the same geometries</a:t>
            </a:r>
          </a:p>
          <a:p>
            <a:r>
              <a:rPr lang="en-US" dirty="0" smtClean="0"/>
              <a:t>Scenario 3:</a:t>
            </a:r>
          </a:p>
          <a:p>
            <a:pPr lvl="1"/>
            <a:r>
              <a:rPr lang="en-US" dirty="0" smtClean="0"/>
              <a:t>Two frames</a:t>
            </a:r>
          </a:p>
          <a:p>
            <a:pPr lvl="2"/>
            <a:r>
              <a:rPr lang="en-US" dirty="0" smtClean="0"/>
              <a:t>Model_1_Scenario_3: Low mesh density</a:t>
            </a:r>
          </a:p>
          <a:p>
            <a:pPr lvl="2"/>
            <a:r>
              <a:rPr lang="en-US" dirty="0" smtClean="0"/>
              <a:t>Model_2_Scenario_3: Medium mesh density</a:t>
            </a:r>
          </a:p>
          <a:p>
            <a:pPr lvl="2"/>
            <a:r>
              <a:rPr lang="en-US" dirty="0" smtClean="0"/>
              <a:t>Model_3_Scenario_3: Highest mesh density</a:t>
            </a:r>
            <a:endParaRPr lang="en-US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t="19544" r="66124" b="3427"/>
          <a:stretch>
            <a:fillRect/>
          </a:stretch>
        </p:blipFill>
        <p:spPr bwMode="auto">
          <a:xfrm>
            <a:off x="0" y="1447800"/>
            <a:ext cx="47244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Model </a:t>
            </a:r>
            <a:r>
              <a:rPr lang="en-US" sz="2800" dirty="0" smtClean="0"/>
              <a:t>1</a:t>
            </a:r>
            <a:br>
              <a:rPr lang="en-US" sz="2800" dirty="0" smtClean="0"/>
            </a:br>
            <a:r>
              <a:rPr lang="en-US" sz="2800" dirty="0" smtClean="0"/>
              <a:t>(Scenario 1 and 2)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4191000" y="2819400"/>
            <a:ext cx="495299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Difficulty encountered:</a:t>
            </a:r>
          </a:p>
          <a:p>
            <a:r>
              <a:rPr lang="en-US" dirty="0" smtClean="0"/>
              <a:t>Missing triangle phenomenon </a:t>
            </a:r>
          </a:p>
          <a:p>
            <a:r>
              <a:rPr lang="en-US" sz="1400" dirty="0" smtClean="0"/>
              <a:t>The triangles on the curved surface of Obj1 go through the Obj2 surface completely</a:t>
            </a:r>
            <a:endParaRPr lang="en-US" sz="1400" dirty="0"/>
          </a:p>
        </p:txBody>
      </p:sp>
      <p:sp>
        <p:nvSpPr>
          <p:cNvPr id="16" name="TextBox 15"/>
          <p:cNvSpPr txBox="1"/>
          <p:nvPr/>
        </p:nvSpPr>
        <p:spPr>
          <a:xfrm>
            <a:off x="533400" y="2209800"/>
            <a:ext cx="973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Object 1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590800" y="5867400"/>
            <a:ext cx="973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Object 2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/>
          <p:cNvSpPr/>
          <p:nvPr/>
        </p:nvSpPr>
        <p:spPr>
          <a:xfrm>
            <a:off x="1752600" y="3505200"/>
            <a:ext cx="7239000" cy="3200400"/>
          </a:xfrm>
          <a:prstGeom prst="roundRect">
            <a:avLst>
              <a:gd name="adj" fmla="val 6826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 t="14286" r="5021"/>
          <a:stretch>
            <a:fillRect/>
          </a:stretch>
        </p:blipFill>
        <p:spPr bwMode="auto">
          <a:xfrm>
            <a:off x="1828800" y="3657600"/>
            <a:ext cx="6927850" cy="29712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ounded Rectangle 8"/>
          <p:cNvSpPr/>
          <p:nvPr/>
        </p:nvSpPr>
        <p:spPr>
          <a:xfrm>
            <a:off x="1752600" y="152400"/>
            <a:ext cx="7239000" cy="3276600"/>
          </a:xfrm>
          <a:prstGeom prst="roundRect">
            <a:avLst>
              <a:gd name="adj" fmla="val 6826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t="14286" r="4173"/>
          <a:stretch>
            <a:fillRect/>
          </a:stretch>
        </p:blipFill>
        <p:spPr bwMode="auto">
          <a:xfrm>
            <a:off x="1835150" y="304800"/>
            <a:ext cx="6990953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4343400" y="685800"/>
            <a:ext cx="973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Object 1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419600" y="2209800"/>
            <a:ext cx="973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Object 2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413250" y="3961890"/>
            <a:ext cx="973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Object 1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489450" y="5485890"/>
            <a:ext cx="973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Object 2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28600" y="1752600"/>
            <a:ext cx="15099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Not in contact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28600" y="5029200"/>
            <a:ext cx="11139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 contact</a:t>
            </a:r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4495800" y="4953000"/>
            <a:ext cx="609600" cy="609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/>
          <a:srcRect t="7143" r="21994"/>
          <a:stretch>
            <a:fillRect/>
          </a:stretch>
        </p:blipFill>
        <p:spPr bwMode="auto">
          <a:xfrm>
            <a:off x="685800" y="1752600"/>
            <a:ext cx="700405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4"/>
          <p:cNvSpPr txBox="1"/>
          <p:nvPr/>
        </p:nvSpPr>
        <p:spPr>
          <a:xfrm>
            <a:off x="4191001" y="5780782"/>
            <a:ext cx="495299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Difficulty encountered:</a:t>
            </a:r>
          </a:p>
          <a:p>
            <a:r>
              <a:rPr lang="en-US" dirty="0" smtClean="0"/>
              <a:t>Discontinuous surface </a:t>
            </a:r>
            <a:r>
              <a:rPr lang="en-US" dirty="0" err="1" smtClean="0"/>
              <a:t>normals</a:t>
            </a:r>
            <a:r>
              <a:rPr lang="en-US" dirty="0" smtClean="0"/>
              <a:t> at edges</a:t>
            </a:r>
          </a:p>
          <a:p>
            <a:r>
              <a:rPr lang="en-US" sz="1400" dirty="0" smtClean="0"/>
              <a:t>The triangles on the teeth of both gears have discontinuous </a:t>
            </a:r>
            <a:r>
              <a:rPr lang="en-US" sz="1400" dirty="0" err="1" smtClean="0"/>
              <a:t>normals</a:t>
            </a:r>
            <a:r>
              <a:rPr lang="en-US" sz="1400" dirty="0" smtClean="0"/>
              <a:t> as we go over the edges of each teeth</a:t>
            </a:r>
            <a:endParaRPr lang="en-US" sz="1400" dirty="0"/>
          </a:p>
        </p:txBody>
      </p:sp>
      <p:sp>
        <p:nvSpPr>
          <p:cNvPr id="16" name="TextBox 15"/>
          <p:cNvSpPr txBox="1"/>
          <p:nvPr/>
        </p:nvSpPr>
        <p:spPr>
          <a:xfrm>
            <a:off x="0" y="2514600"/>
            <a:ext cx="973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Object 1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7696200" y="3429000"/>
            <a:ext cx="973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Object 2</a:t>
            </a:r>
            <a:endParaRPr lang="en-US" dirty="0"/>
          </a:p>
        </p:txBody>
      </p:sp>
      <p:sp>
        <p:nvSpPr>
          <p:cNvPr id="9" name="Title 1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Autofit/>
          </a:bodyPr>
          <a:lstStyle/>
          <a:p>
            <a:r>
              <a:rPr lang="en-US" sz="2800" dirty="0" smtClean="0"/>
              <a:t>Model </a:t>
            </a:r>
            <a:r>
              <a:rPr lang="en-US" sz="2800" dirty="0" smtClean="0"/>
              <a:t>2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>(Scenario 1 and 2)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1752600" y="152400"/>
            <a:ext cx="7239000" cy="3276600"/>
          </a:xfrm>
          <a:prstGeom prst="roundRect">
            <a:avLst>
              <a:gd name="adj" fmla="val 6826"/>
            </a:avLst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 cstate="print"/>
          <a:srcRect t="16071"/>
          <a:stretch>
            <a:fillRect/>
          </a:stretch>
        </p:blipFill>
        <p:spPr bwMode="auto">
          <a:xfrm>
            <a:off x="1828800" y="457200"/>
            <a:ext cx="7010400" cy="2796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ounded Rectangle 3"/>
          <p:cNvSpPr/>
          <p:nvPr/>
        </p:nvSpPr>
        <p:spPr>
          <a:xfrm>
            <a:off x="1752600" y="3505200"/>
            <a:ext cx="7239000" cy="3200400"/>
          </a:xfrm>
          <a:prstGeom prst="roundRect">
            <a:avLst>
              <a:gd name="adj" fmla="val 6826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828800" y="609600"/>
            <a:ext cx="973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Object 1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343400" y="1981200"/>
            <a:ext cx="973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Object 2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413250" y="3961890"/>
            <a:ext cx="973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Object 1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489450" y="5485890"/>
            <a:ext cx="973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Object 2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28600" y="1752600"/>
            <a:ext cx="15099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Not in contact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28600" y="5029200"/>
            <a:ext cx="11139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 contact</a:t>
            </a:r>
            <a:endParaRPr lang="en-US" dirty="0"/>
          </a:p>
        </p:txBody>
      </p:sp>
      <p:cxnSp>
        <p:nvCxnSpPr>
          <p:cNvPr id="17" name="Straight Connector 16"/>
          <p:cNvCxnSpPr>
            <a:endCxn id="3076" idx="2"/>
          </p:cNvCxnSpPr>
          <p:nvPr/>
        </p:nvCxnSpPr>
        <p:spPr>
          <a:xfrm>
            <a:off x="5334000" y="457200"/>
            <a:ext cx="0" cy="279622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 cstate="print"/>
          <a:srcRect t="16071"/>
          <a:stretch>
            <a:fillRect/>
          </a:stretch>
        </p:blipFill>
        <p:spPr bwMode="auto">
          <a:xfrm>
            <a:off x="1828800" y="3733800"/>
            <a:ext cx="7010400" cy="2796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0" name="Straight Connector 19"/>
          <p:cNvCxnSpPr/>
          <p:nvPr/>
        </p:nvCxnSpPr>
        <p:spPr>
          <a:xfrm>
            <a:off x="5334000" y="3733800"/>
            <a:ext cx="0" cy="279622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2971800" y="5410200"/>
            <a:ext cx="609600" cy="609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7010400" y="4648200"/>
            <a:ext cx="609600" cy="609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5334000" y="685800"/>
            <a:ext cx="973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Object 1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7848600" y="2057400"/>
            <a:ext cx="973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Object 2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5334000" y="3962400"/>
            <a:ext cx="973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Object 1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7848600" y="5334000"/>
            <a:ext cx="973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Object 2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1828800" y="3886200"/>
            <a:ext cx="973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Object 1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4343400" y="5257800"/>
            <a:ext cx="973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Object 2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 r="62659"/>
          <a:stretch>
            <a:fillRect/>
          </a:stretch>
        </p:blipFill>
        <p:spPr bwMode="auto">
          <a:xfrm>
            <a:off x="1143000" y="990600"/>
            <a:ext cx="4267200" cy="5430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4"/>
          <p:cNvSpPr txBox="1"/>
          <p:nvPr/>
        </p:nvSpPr>
        <p:spPr>
          <a:xfrm>
            <a:off x="4191001" y="5486400"/>
            <a:ext cx="49529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Difficulty encountered:</a:t>
            </a:r>
          </a:p>
          <a:p>
            <a:r>
              <a:rPr lang="en-US" dirty="0" smtClean="0"/>
              <a:t>Missing triangle phenomenon</a:t>
            </a:r>
          </a:p>
          <a:p>
            <a:r>
              <a:rPr lang="en-US" dirty="0" smtClean="0"/>
              <a:t>Discontinuous surface </a:t>
            </a:r>
            <a:r>
              <a:rPr lang="en-US" dirty="0" err="1" smtClean="0"/>
              <a:t>normals</a:t>
            </a:r>
            <a:r>
              <a:rPr lang="en-US" dirty="0" smtClean="0"/>
              <a:t> at edges</a:t>
            </a:r>
            <a:endParaRPr lang="en-US" sz="1400" dirty="0"/>
          </a:p>
        </p:txBody>
      </p:sp>
      <p:sp>
        <p:nvSpPr>
          <p:cNvPr id="16" name="TextBox 15"/>
          <p:cNvSpPr txBox="1"/>
          <p:nvPr/>
        </p:nvSpPr>
        <p:spPr>
          <a:xfrm>
            <a:off x="1295400" y="2133600"/>
            <a:ext cx="973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Object 1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4572000" y="2667000"/>
            <a:ext cx="973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Object 2</a:t>
            </a:r>
            <a:endParaRPr lang="en-US" dirty="0"/>
          </a:p>
        </p:txBody>
      </p:sp>
      <p:sp>
        <p:nvSpPr>
          <p:cNvPr id="8" name="Title 1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Autofit/>
          </a:bodyPr>
          <a:lstStyle/>
          <a:p>
            <a:r>
              <a:rPr lang="en-US" sz="2800" dirty="0" smtClean="0"/>
              <a:t>Model </a:t>
            </a:r>
            <a:r>
              <a:rPr lang="en-US" sz="2800" dirty="0" smtClean="0"/>
              <a:t>3</a:t>
            </a:r>
            <a:br>
              <a:rPr lang="en-US" sz="2800" dirty="0" smtClean="0"/>
            </a:br>
            <a:r>
              <a:rPr lang="en-US" sz="2800" dirty="0" smtClean="0"/>
              <a:t>(Scenario 1 and 2)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 t="14286" r="5799"/>
          <a:stretch>
            <a:fillRect/>
          </a:stretch>
        </p:blipFill>
        <p:spPr bwMode="auto">
          <a:xfrm>
            <a:off x="1828800" y="304800"/>
            <a:ext cx="7010400" cy="3031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ounded Rectangle 5"/>
          <p:cNvSpPr/>
          <p:nvPr/>
        </p:nvSpPr>
        <p:spPr>
          <a:xfrm>
            <a:off x="1752600" y="152400"/>
            <a:ext cx="7239000" cy="3276600"/>
          </a:xfrm>
          <a:prstGeom prst="roundRect">
            <a:avLst>
              <a:gd name="adj" fmla="val 6826"/>
            </a:avLst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ounded Rectangle 3"/>
          <p:cNvSpPr/>
          <p:nvPr/>
        </p:nvSpPr>
        <p:spPr>
          <a:xfrm>
            <a:off x="1752600" y="3505200"/>
            <a:ext cx="7239000" cy="3200400"/>
          </a:xfrm>
          <a:prstGeom prst="roundRect">
            <a:avLst>
              <a:gd name="adj" fmla="val 6826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828800" y="609600"/>
            <a:ext cx="973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Object 1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810000" y="2895600"/>
            <a:ext cx="973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Object 2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413250" y="3961890"/>
            <a:ext cx="973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Object 1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489450" y="5485890"/>
            <a:ext cx="973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Object 2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28600" y="1752600"/>
            <a:ext cx="15099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Not in contact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28600" y="5029200"/>
            <a:ext cx="11139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 contact</a:t>
            </a:r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5334000" y="457200"/>
            <a:ext cx="0" cy="279622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334000" y="3733800"/>
            <a:ext cx="0" cy="279622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2971800" y="5410200"/>
            <a:ext cx="609600" cy="609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7010400" y="4648200"/>
            <a:ext cx="609600" cy="609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5867400" y="2819400"/>
            <a:ext cx="973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Object 2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848600" y="2057400"/>
            <a:ext cx="973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Object 2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5334000" y="3962400"/>
            <a:ext cx="973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Object 1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7848600" y="5334000"/>
            <a:ext cx="973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Object 2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1828800" y="3886200"/>
            <a:ext cx="973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Object 1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4343400" y="5257800"/>
            <a:ext cx="973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Object 2</a:t>
            </a:r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5410200" y="609600"/>
            <a:ext cx="973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Object 1</a:t>
            </a:r>
            <a:endParaRPr lang="en-US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 t="14286" r="4173"/>
          <a:stretch>
            <a:fillRect/>
          </a:stretch>
        </p:blipFill>
        <p:spPr bwMode="auto">
          <a:xfrm>
            <a:off x="1828800" y="3581400"/>
            <a:ext cx="7010400" cy="2980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TextBox 29"/>
          <p:cNvSpPr txBox="1"/>
          <p:nvPr/>
        </p:nvSpPr>
        <p:spPr>
          <a:xfrm>
            <a:off x="1905000" y="3886200"/>
            <a:ext cx="973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Object 1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3733800" y="6172200"/>
            <a:ext cx="973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Object 2</a:t>
            </a:r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5943600" y="6096000"/>
            <a:ext cx="973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Object 2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486400" y="3886200"/>
            <a:ext cx="973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Object 1</a:t>
            </a:r>
            <a:endParaRPr lang="en-US" dirty="0"/>
          </a:p>
        </p:txBody>
      </p:sp>
      <p:cxnSp>
        <p:nvCxnSpPr>
          <p:cNvPr id="34" name="Straight Connector 33"/>
          <p:cNvCxnSpPr/>
          <p:nvPr/>
        </p:nvCxnSpPr>
        <p:spPr>
          <a:xfrm>
            <a:off x="5334000" y="3581400"/>
            <a:ext cx="0" cy="279622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" y="2209800"/>
            <a:ext cx="2623708" cy="3175741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838200" y="5029200"/>
            <a:ext cx="973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Object 1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609600" y="2286000"/>
            <a:ext cx="973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Object 2</a:t>
            </a:r>
            <a:endParaRPr lang="en-US" dirty="0"/>
          </a:p>
        </p:txBody>
      </p:sp>
      <p:sp>
        <p:nvSpPr>
          <p:cNvPr id="8" name="Title 1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Autofit/>
          </a:bodyPr>
          <a:lstStyle/>
          <a:p>
            <a:r>
              <a:rPr lang="en-US" sz="2800" dirty="0" smtClean="0"/>
              <a:t>Model 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>(Scenario 3)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11" name="Picture 10" descr="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71800" y="2189576"/>
            <a:ext cx="2895600" cy="3209345"/>
          </a:xfrm>
          <a:prstGeom prst="rect">
            <a:avLst/>
          </a:prstGeom>
        </p:spPr>
      </p:pic>
      <p:pic>
        <p:nvPicPr>
          <p:cNvPr id="12" name="Picture 11" descr="3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19800" y="2172136"/>
            <a:ext cx="2991615" cy="323806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581400" y="5029200"/>
            <a:ext cx="973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Object 1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3352800" y="2286000"/>
            <a:ext cx="973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Object 2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6113257" y="5029200"/>
            <a:ext cx="973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Object 1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858000" y="2286000"/>
            <a:ext cx="973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Object 2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457200" y="5486400"/>
            <a:ext cx="18685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Low mesh density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3352800" y="5486400"/>
            <a:ext cx="2278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Medium mesh density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6629400" y="5486400"/>
            <a:ext cx="19127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High mesh density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5" descr="5.png"/>
          <p:cNvPicPr>
            <a:picLocks noChangeAspect="1"/>
          </p:cNvPicPr>
          <p:nvPr/>
        </p:nvPicPr>
        <p:blipFill>
          <a:blip r:embed="rId2" cstate="print"/>
          <a:srcRect t="17840"/>
          <a:stretch>
            <a:fillRect/>
          </a:stretch>
        </p:blipFill>
        <p:spPr>
          <a:xfrm>
            <a:off x="1905000" y="3733800"/>
            <a:ext cx="6967507" cy="2670048"/>
          </a:xfrm>
          <a:prstGeom prst="rect">
            <a:avLst/>
          </a:prstGeom>
        </p:spPr>
      </p:pic>
      <p:pic>
        <p:nvPicPr>
          <p:cNvPr id="35" name="Picture 34" descr="4.png"/>
          <p:cNvPicPr>
            <a:picLocks noChangeAspect="1"/>
          </p:cNvPicPr>
          <p:nvPr/>
        </p:nvPicPr>
        <p:blipFill>
          <a:blip r:embed="rId3" cstate="print"/>
          <a:srcRect t="17841"/>
          <a:stretch>
            <a:fillRect/>
          </a:stretch>
        </p:blipFill>
        <p:spPr>
          <a:xfrm>
            <a:off x="1958688" y="534489"/>
            <a:ext cx="6956712" cy="2665911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1752600" y="152400"/>
            <a:ext cx="7239000" cy="3276600"/>
          </a:xfrm>
          <a:prstGeom prst="roundRect">
            <a:avLst>
              <a:gd name="adj" fmla="val 6826"/>
            </a:avLst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ounded Rectangle 3"/>
          <p:cNvSpPr/>
          <p:nvPr/>
        </p:nvSpPr>
        <p:spPr>
          <a:xfrm>
            <a:off x="1752600" y="3505200"/>
            <a:ext cx="7239000" cy="3200400"/>
          </a:xfrm>
          <a:prstGeom prst="roundRect">
            <a:avLst>
              <a:gd name="adj" fmla="val 6826"/>
            </a:avLst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905000" y="457200"/>
            <a:ext cx="973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Object 1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810000" y="2895600"/>
            <a:ext cx="973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Object 2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28600" y="1752600"/>
            <a:ext cx="15099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Not in contact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28600" y="5029200"/>
            <a:ext cx="11139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 contact</a:t>
            </a:r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5410200" y="457200"/>
            <a:ext cx="0" cy="279622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334000" y="3733800"/>
            <a:ext cx="0" cy="279622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21"/>
          <p:cNvSpPr/>
          <p:nvPr/>
        </p:nvSpPr>
        <p:spPr>
          <a:xfrm>
            <a:off x="6400800" y="5486400"/>
            <a:ext cx="609600" cy="609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7924800" y="2831068"/>
            <a:ext cx="973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Object 2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334000" y="3962400"/>
            <a:ext cx="973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Object 1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1828800" y="3745468"/>
            <a:ext cx="973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Object 1</a:t>
            </a:r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5410200" y="609600"/>
            <a:ext cx="973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Object 1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3733800" y="6172200"/>
            <a:ext cx="973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Object 2</a:t>
            </a:r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7848600" y="6019800"/>
            <a:ext cx="973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Object 2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>
            <a:off x="5334000" y="3581400"/>
            <a:ext cx="0" cy="279622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</TotalTime>
  <Words>280</Words>
  <Application>Microsoft Office PowerPoint</Application>
  <PresentationFormat>On-screen Show (4:3)</PresentationFormat>
  <Paragraphs>91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Contact model library</vt:lpstr>
      <vt:lpstr>Description of Scenarios</vt:lpstr>
      <vt:lpstr>Model 1 (Scenario 1 and 2) </vt:lpstr>
      <vt:lpstr>Slide 4</vt:lpstr>
      <vt:lpstr>Model 2 (Scenario 1 and 2) </vt:lpstr>
      <vt:lpstr>Slide 6</vt:lpstr>
      <vt:lpstr>Model 3 (Scenario 1 and 2) </vt:lpstr>
      <vt:lpstr>Slide 8</vt:lpstr>
      <vt:lpstr>Model  (Scenario 3) </vt:lpstr>
      <vt:lpstr>Slide 10</vt:lpstr>
    </vt:vector>
  </TitlesOfParts>
  <Company>Altair Engineering, Inc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Contact model library</dc:title>
  <dc:creator>Tanuj Kush</dc:creator>
  <cp:lastModifiedBy>Tanuj Kush</cp:lastModifiedBy>
  <cp:revision>13</cp:revision>
  <dcterms:created xsi:type="dcterms:W3CDTF">2013-07-26T18:08:12Z</dcterms:created>
  <dcterms:modified xsi:type="dcterms:W3CDTF">2013-08-02T21:11:31Z</dcterms:modified>
</cp:coreProperties>
</file>